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43</c:v>
                </c:pt>
                <c:pt idx="2">
                  <c:v>46</c:v>
                </c:pt>
                <c:pt idx="3">
                  <c:v>42</c:v>
                </c:pt>
                <c:pt idx="4">
                  <c:v>50</c:v>
                </c:pt>
                <c:pt idx="5">
                  <c:v>50</c:v>
                </c:pt>
                <c:pt idx="6">
                  <c:v>43</c:v>
                </c:pt>
                <c:pt idx="7">
                  <c:v>50</c:v>
                </c:pt>
                <c:pt idx="8">
                  <c:v>50</c:v>
                </c:pt>
                <c:pt idx="9">
                  <c:v>43</c:v>
                </c:pt>
                <c:pt idx="10">
                  <c:v>41</c:v>
                </c:pt>
                <c:pt idx="11">
                  <c:v>43</c:v>
                </c:pt>
                <c:pt idx="12">
                  <c:v>47</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33</c:v>
                </c:pt>
                <c:pt idx="2">
                  <c:v>27</c:v>
                </c:pt>
                <c:pt idx="3">
                  <c:v>30</c:v>
                </c:pt>
                <c:pt idx="4">
                  <c:v>26</c:v>
                </c:pt>
                <c:pt idx="5">
                  <c:v>31</c:v>
                </c:pt>
                <c:pt idx="6">
                  <c:v>33</c:v>
                </c:pt>
                <c:pt idx="7">
                  <c:v>34</c:v>
                </c:pt>
                <c:pt idx="8">
                  <c:v>29</c:v>
                </c:pt>
                <c:pt idx="9">
                  <c:v>32</c:v>
                </c:pt>
                <c:pt idx="10">
                  <c:v>31</c:v>
                </c:pt>
                <c:pt idx="11">
                  <c:v>26</c:v>
                </c:pt>
                <c:pt idx="12">
                  <c:v>30</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44</c:v>
                </c:pt>
                <c:pt idx="2">
                  <c:v>46</c:v>
                </c:pt>
                <c:pt idx="3">
                  <c:v>50</c:v>
                </c:pt>
                <c:pt idx="4">
                  <c:v>42</c:v>
                </c:pt>
                <c:pt idx="5">
                  <c:v>40</c:v>
                </c:pt>
                <c:pt idx="6">
                  <c:v>49</c:v>
                </c:pt>
                <c:pt idx="7">
                  <c:v>49</c:v>
                </c:pt>
                <c:pt idx="8">
                  <c:v>44</c:v>
                </c:pt>
                <c:pt idx="9">
                  <c:v>48</c:v>
                </c:pt>
                <c:pt idx="10">
                  <c:v>50</c:v>
                </c:pt>
                <c:pt idx="11">
                  <c:v>42</c:v>
                </c:pt>
                <c:pt idx="12">
                  <c:v>45</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25</c:v>
                </c:pt>
                <c:pt idx="2">
                  <c:v>34</c:v>
                </c:pt>
                <c:pt idx="3">
                  <c:v>29</c:v>
                </c:pt>
                <c:pt idx="4">
                  <c:v>29</c:v>
                </c:pt>
                <c:pt idx="5">
                  <c:v>35</c:v>
                </c:pt>
                <c:pt idx="6">
                  <c:v>28</c:v>
                </c:pt>
                <c:pt idx="7">
                  <c:v>28</c:v>
                </c:pt>
                <c:pt idx="8">
                  <c:v>31</c:v>
                </c:pt>
                <c:pt idx="9">
                  <c:v>29</c:v>
                </c:pt>
                <c:pt idx="10">
                  <c:v>29</c:v>
                </c:pt>
                <c:pt idx="11">
                  <c:v>25</c:v>
                </c:pt>
                <c:pt idx="12">
                  <c:v>32</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40</c:v>
                </c:pt>
                <c:pt idx="2">
                  <c:v>47</c:v>
                </c:pt>
                <c:pt idx="3">
                  <c:v>48</c:v>
                </c:pt>
                <c:pt idx="4">
                  <c:v>42</c:v>
                </c:pt>
                <c:pt idx="5">
                  <c:v>40</c:v>
                </c:pt>
                <c:pt idx="6">
                  <c:v>48</c:v>
                </c:pt>
                <c:pt idx="7">
                  <c:v>50</c:v>
                </c:pt>
                <c:pt idx="8">
                  <c:v>46</c:v>
                </c:pt>
                <c:pt idx="9">
                  <c:v>48</c:v>
                </c:pt>
                <c:pt idx="10">
                  <c:v>48</c:v>
                </c:pt>
                <c:pt idx="11">
                  <c:v>49</c:v>
                </c:pt>
                <c:pt idx="12">
                  <c:v>42</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31</c:v>
                </c:pt>
                <c:pt idx="2">
                  <c:v>30</c:v>
                </c:pt>
                <c:pt idx="3">
                  <c:v>29</c:v>
                </c:pt>
                <c:pt idx="4">
                  <c:v>34</c:v>
                </c:pt>
                <c:pt idx="5">
                  <c:v>33</c:v>
                </c:pt>
                <c:pt idx="6">
                  <c:v>35</c:v>
                </c:pt>
                <c:pt idx="7">
                  <c:v>25</c:v>
                </c:pt>
                <c:pt idx="8">
                  <c:v>35</c:v>
                </c:pt>
                <c:pt idx="9">
                  <c:v>29</c:v>
                </c:pt>
                <c:pt idx="10">
                  <c:v>30</c:v>
                </c:pt>
                <c:pt idx="11">
                  <c:v>34</c:v>
                </c:pt>
                <c:pt idx="12">
                  <c:v>34</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1.2</c:v>
                </c:pt>
                <c:pt idx="1">
                  <c:v>1.5</c:v>
                </c:pt>
                <c:pt idx="2">
                  <c:v>1.7</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anticipated to witness significant growth from 2019 to 2032, driven by innovative product development and increasing consumer spending. The market is projected to grow at a CAGR of XX% during this period and is expected to reach a valuation of XX billion USD by 2032, up from XX billion in 2019. Market expansion is facilitated by technology integration into toy products and rising demand for educational toys. Despite stiff competition, key players are anticipated to secure their positions by expanding their product portfolio, catering to the evolving consumer preferences, and focusing on e-commerce channels. The global share of the toy market is expected to see a dynamic allocation with Asia-Pacific and North America holding substantial shares.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102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700</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Consumer Spending: Increasing disposable income across many countries is enhancing consumer spending on diverse products, specifically entertainment commodities, including toys. With e-commerce platforms making the consumer journey easy and efficient, the trend is expected to augment the growth of the global toy market. Furthermore, buyers are ready to pay more for innovative and niche products, indicating a promising future for premium toy manufacturers.
Technological Advancements and Product Innovation: The global toy market is constantly evolving due to rapid technological advancements. Toy manufacturers are integrating technology into toys, resulting in the rising popularity of interactive and educational toys. The trend of smart toys that interact with kids enhances the child's learning experience and helps improve their cognitive abilities. Companies are also increasingly focusing on producing toys that are gender-neutral, environmentally sustainable, and culturally diverse. These developmental, interactive, and innovative toys are becoming a significant market driver.</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102 Billion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700 Billion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has become a significant driver for the global toy market. Technological advancements have impacted the market by introducing tech toys and gadgets that attract children of the digital age. Smart toys that leverage AI, VR and AR, robotics, and IoT technologies, have grown in popularity, capturing children's imagination while also offering learning and interactive experiences. Tech-savvy children are driving the demand for high-tech toys, helping the toy industry stay relevant and competitive in the evolving market.
Moreover, the technology industry has also played a crucial role in facilitating the e-commerce growth of the toy industry. Online shopping platforms provide consumers with easy access to a wider variety of toys, including internationally popular brands and unique indie toys, contributing to the expansion of the global toy market. Meanwhile, social media and other digital marketing strategies have become essential for companies in generating consumer interest and increasing toy sales, reshaping the traditional toy industry in the process.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experiencing considerable growth obstacles due to high initial investment and setup costs. These significant up-front costs can be deterring for potential entrants looking to establish their footing in this sector. The costs include expenses associated with procuring the necessary production machinery, securing patent rights for toys, setting up a physical or online store, and ensuring adherence to stringent safety regulations. These factors are proving to be a considerable barrier to the global toy market's expansion.
Additionally, the dynamic nature of the global toy market's trends pose another challenge. Companies must regularly invest in research and development to keep abreast of constantly shifting preferences and stay relevant. This need for continual product innovation also necessitates substantial funding which may be off-putting for newcomers. Therefore, combined with high setup costs, these challenges are potentially stifling the growth and competitiveness of the international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Billion)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Playtime Worldwide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New York, USA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- 50+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Playtime Worldwide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1995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New York, USA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 (NYSE: TECH)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1.7</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www.example.com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Playtime Worldwide is a leading global provider in the Global Toy Market market, offering innovative solutions that drive digital transformation across industries. With over 25 years of experience, the company has established itself as a trusted partner for organizations seeking to leverage cutting-edge technology. The company's comprehensive portfolio includes advanced analytics, cloud solutions, and enterprise software that enable businesses to optimize operations and achieve sustainable growth. Through continuous innovation and strategic partnerships, Playtime Worldwide maintains its position at the forefront of technological advancement, serving thousands of clients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Advanced Technology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Playtime Worldwide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Playtime Worldwide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Playtime Worldwide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Playtime Worldwide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km1</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km2</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Machine Learning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 Natural Language Processing</a:t>
                      </a:r>
                    </a:p>
                  </a:txBody>
                  <a:tcPr>
                    <a:noFill/>
                    <a:lnL>
                      <a:noFill/>
                    </a:lnL>
                    <a:lnR>
                      <a:noFill/>
                    </a:lnR>
                    <a:lnT>
                      <a:noFill/>
                    </a:lnT>
                    <a:lnB>
                      <a:noFill/>
                    </a:lnB>
                  </a:tcPr>
                </a:tc>
                <a:tc>
                  <a:txBody>
                    <a:bodyPr/>
                    <a:lstStyle/>
                    <a:p>
                      <a:pPr>
                        <a:defRPr sz="1100" b="0">
                          <a:solidFill>
                            <a:srgbClr val="000000"/>
                          </a:solidFill>
                          <a:latin typeface="Calibri"/>
                        </a:defRPr>
                      </a:pPr>
                      <a:r>
                        <a:t>                    8.3.2. India</a:t>
                      </a:r>
                    </a:p>
                  </a:txBody>
                  <a:tcPr>
                    <a:noFill/>
                    <a:lnL>
                      <a:noFill/>
                    </a:lnL>
                    <a:lnR>
                      <a:noFill/>
                    </a:lnR>
                    <a:lnT>
                      <a:noFill/>
                    </a:lnT>
                    <a:lnB>
                      <a:noFill/>
                    </a:lnB>
                  </a:tcPr>
                </a:tc>
              </a:tr>
              <a:tr h="297180">
                <a:tc>
                  <a:txBody>
                    <a:bodyPr/>
                    <a:lstStyle/>
                    <a:p>
                      <a:pPr>
                        <a:defRPr sz="1100" b="0">
                          <a:solidFill>
                            <a:srgbClr val="000000"/>
                          </a:solidFill>
                          <a:latin typeface="Calibri"/>
                        </a:defRPr>
                      </a:pPr>
                      <a:r>
                        <a:t>                    6.2.1. Speech Recognition</a:t>
                      </a:r>
                    </a:p>
                  </a:txBody>
                  <a:tcPr>
                    <a:noFill/>
                    <a:lnL>
                      <a:noFill/>
                    </a:lnL>
                    <a:lnR>
                      <a:noFill/>
                    </a:lnR>
                    <a:lnT>
                      <a:noFill/>
                    </a:lnT>
                    <a:lnB>
                      <a:noFill/>
                    </a:lnB>
                  </a:tcPr>
                </a:tc>
                <a:tc>
                  <a:txBody>
                    <a:bodyPr/>
                    <a:lstStyle/>
                    <a:p>
                      <a:pPr>
                        <a:defRPr sz="1100" b="0">
                          <a:solidFill>
                            <a:srgbClr val="000000"/>
                          </a:solidFill>
                          <a:latin typeface="Calibri"/>
                        </a:defRPr>
                      </a:pPr>
                      <a:r>
                        <a:t>                    8.3.3. Japan</a:t>
                      </a:r>
                    </a:p>
                  </a:txBody>
                  <a:tcPr>
                    <a:noFill/>
                    <a:lnL>
                      <a:noFill/>
                    </a:lnL>
                    <a:lnR>
                      <a:noFill/>
                    </a:lnR>
                    <a:lnT>
                      <a:noFill/>
                    </a:lnT>
                    <a:lnB>
                      <a:noFill/>
                    </a:lnB>
                  </a:tcPr>
                </a:tc>
              </a:tr>
              <a:tr h="297180">
                <a:tc>
                  <a:txBody>
                    <a:bodyPr/>
                    <a:lstStyle/>
                    <a:p>
                      <a:pPr>
                        <a:defRPr sz="1100" b="0">
                          <a:solidFill>
                            <a:srgbClr val="000000"/>
                          </a:solidFill>
                          <a:latin typeface="Calibri"/>
                        </a:defRPr>
                      </a:pPr>
                      <a:r>
                        <a:t>                    6.2.2. Text Analytics</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1">
                          <a:solidFill>
                            <a:srgbClr val="7030A0"/>
                          </a:solidFill>
                          <a:latin typeface="Calibri"/>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7.1. Healthcare</a:t>
                      </a:r>
                    </a:p>
                  </a:txBody>
                  <a:tcPr>
                    <a:noFill/>
                    <a:lnL>
                      <a:noFill/>
                    </a:lnL>
                    <a:lnR>
                      <a:noFill/>
                    </a:lnR>
                    <a:lnT>
                      <a:noFill/>
                    </a:lnT>
                    <a:lnB>
                      <a:noFill/>
                    </a:lnB>
                  </a:tcPr>
                </a:tc>
                <a:tc>
                  <a:txBody>
                    <a:bodyPr/>
                    <a:lstStyle/>
                    <a:p>
                      <a:pPr>
                        <a:defRPr sz="1100" b="0">
                          <a:solidFill>
                            <a:srgbClr val="000000"/>
                          </a:solidFill>
                          <a:latin typeface="Calibri"/>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7.2. Finance</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7.3. Automotive</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Playtime Worldwide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Toy Sphere International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Global Fun Makers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Kid's Dream Global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Worldwide Toy Emporium</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Planet Playthings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Universal Toy Crafters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Max Fun Global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Infinite Joy Toy Co.</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TransWorld Toy Producers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